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E28452-152C-42D7-A7E8-773FF3AB025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F1C8FF-E628-4598-B0B6-F83BAABE70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7272808" cy="16561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Система РО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Д.Б. </a:t>
            </a:r>
            <a:r>
              <a:rPr lang="ru-RU" b="1" dirty="0" err="1" smtClean="0">
                <a:solidFill>
                  <a:srgbClr val="FF0000"/>
                </a:solidFill>
              </a:rPr>
              <a:t>Эльконина</a:t>
            </a:r>
            <a:r>
              <a:rPr lang="ru-RU" b="1" dirty="0" smtClean="0">
                <a:solidFill>
                  <a:srgbClr val="FF0000"/>
                </a:solidFill>
              </a:rPr>
              <a:t>-В.В. Давыдова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7" y="3789040"/>
            <a:ext cx="4047232" cy="1892669"/>
          </a:xfrm>
        </p:spPr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Хоршева</a:t>
            </a:r>
            <a:r>
              <a:rPr lang="ru-RU" dirty="0" smtClean="0"/>
              <a:t> Л.П.,</a:t>
            </a:r>
          </a:p>
          <a:p>
            <a:r>
              <a:rPr lang="ru-RU" dirty="0"/>
              <a:t>з</a:t>
            </a:r>
            <a:r>
              <a:rPr lang="ru-RU" dirty="0" smtClean="0"/>
              <a:t>аместитель директора по УВР</a:t>
            </a:r>
            <a:endParaRPr lang="ru-RU" dirty="0"/>
          </a:p>
        </p:txBody>
      </p:sp>
      <p:pic>
        <p:nvPicPr>
          <p:cNvPr id="4" name="Picture 24" descr="в клас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51"/>
            <a:ext cx="20748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32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8928992" cy="1152128"/>
          </a:xfrm>
        </p:spPr>
        <p:txBody>
          <a:bodyPr>
            <a:noAutofit/>
          </a:bodyPr>
          <a:lstStyle/>
          <a:p>
            <a:r>
              <a:rPr lang="ru-RU" sz="2800" b="1" dirty="0"/>
              <a:t>Развивающая система </a:t>
            </a:r>
            <a:br>
              <a:rPr lang="ru-RU" sz="2800" b="1" dirty="0"/>
            </a:br>
            <a:r>
              <a:rPr lang="ru-RU" sz="2800" b="1" dirty="0"/>
              <a:t>Д.Б. </a:t>
            </a:r>
            <a:r>
              <a:rPr lang="ru-RU" sz="2800" b="1" dirty="0" err="1"/>
              <a:t>Эльконина</a:t>
            </a:r>
            <a:r>
              <a:rPr lang="ru-RU" sz="2800" b="1" dirty="0"/>
              <a:t> – В.В. Давыдова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71800" y="2323653"/>
            <a:ext cx="5400600" cy="3409604"/>
          </a:xfrm>
        </p:spPr>
        <p:txBody>
          <a:bodyPr>
            <a:normAutofit lnSpcReduction="10000"/>
          </a:bodyPr>
          <a:lstStyle/>
          <a:p>
            <a:pPr marL="68580" indent="0">
              <a:lnSpc>
                <a:spcPct val="90000"/>
              </a:lnSpc>
              <a:buNone/>
            </a:pPr>
            <a:r>
              <a:rPr lang="ru-RU" b="1" dirty="0">
                <a:latin typeface="Bookman Old Style" pitchFamily="18" charset="0"/>
              </a:rPr>
              <a:t>Д. Б. </a:t>
            </a:r>
            <a:r>
              <a:rPr lang="ru-RU" b="1" dirty="0" err="1">
                <a:latin typeface="Bookman Old Style" pitchFamily="18" charset="0"/>
              </a:rPr>
              <a:t>Эльконин</a:t>
            </a:r>
            <a:r>
              <a:rPr lang="ru-RU" b="1" dirty="0">
                <a:latin typeface="Bookman Old Style" pitchFamily="18" charset="0"/>
              </a:rPr>
              <a:t>: </a:t>
            </a:r>
            <a:r>
              <a:rPr lang="ru-RU" dirty="0">
                <a:latin typeface="Bookman Old Style" pitchFamily="18" charset="0"/>
              </a:rPr>
              <a:t>«Учебная деятельность есть прежде всего такая деятельность, в результате которой происходят изменения  в  самом  ученике.  </a:t>
            </a:r>
            <a:r>
              <a:rPr lang="ru-RU" dirty="0" smtClean="0">
                <a:latin typeface="Bookman Old Style" pitchFamily="18" charset="0"/>
              </a:rPr>
              <a:t>Это деятельность</a:t>
            </a:r>
            <a:r>
              <a:rPr lang="ru-RU" dirty="0">
                <a:latin typeface="Bookman Old Style" pitchFamily="18" charset="0"/>
              </a:rPr>
              <a:t>  по  </a:t>
            </a:r>
            <a:r>
              <a:rPr lang="ru-RU" dirty="0" err="1">
                <a:latin typeface="Bookman Old Style" pitchFamily="18" charset="0"/>
              </a:rPr>
              <a:t>самоизменению</a:t>
            </a:r>
            <a:r>
              <a:rPr lang="ru-RU" dirty="0">
                <a:latin typeface="Bookman Old Style" pitchFamily="18" charset="0"/>
              </a:rPr>
              <a:t>, ее продуктом являются те изменения,  которые произошли в ходе ее выполнения в самом субъекте»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ru-RU" dirty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http://www.deti-66.ru/assets/images/forteachers/elko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2667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7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параграфа</a:t>
            </a:r>
            <a:endParaRPr lang="ru-RU" b="1" dirty="0"/>
          </a:p>
        </p:txBody>
      </p:sp>
      <p:pic>
        <p:nvPicPr>
          <p:cNvPr id="4" name="Picture 4" descr="gp0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268760"/>
            <a:ext cx="1728192" cy="5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779912" y="1628800"/>
            <a:ext cx="4285096" cy="417763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Момент постановки задачи.</a:t>
            </a:r>
          </a:p>
          <a:p>
            <a:r>
              <a:rPr lang="ru-RU" dirty="0" smtClean="0"/>
              <a:t> Этапы поиска общего способа ее решения.</a:t>
            </a:r>
          </a:p>
          <a:p>
            <a:r>
              <a:rPr lang="ru-RU" dirty="0" smtClean="0"/>
              <a:t>Освоение данного способа и его конкретизацию на широком и практическом материале.</a:t>
            </a:r>
          </a:p>
          <a:p>
            <a:r>
              <a:rPr lang="ru-RU" dirty="0" smtClean="0"/>
              <a:t>Контроль и оценку.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4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/>
          <a:lstStyle/>
          <a:p>
            <a:pPr algn="ctr"/>
            <a:r>
              <a:rPr lang="ru-RU" b="1" dirty="0"/>
              <a:t>Обучение грамоте</a:t>
            </a:r>
          </a:p>
        </p:txBody>
      </p:sp>
      <p:pic>
        <p:nvPicPr>
          <p:cNvPr id="4" name="Picture 20" descr="4690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21431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3" descr="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4" y="1556792"/>
            <a:ext cx="2230437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0_25465_388a2c47_X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514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57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b="1" dirty="0"/>
              <a:t>Литературное чтение</a:t>
            </a:r>
          </a:p>
        </p:txBody>
      </p:sp>
      <p:pic>
        <p:nvPicPr>
          <p:cNvPr id="4" name="Picture 20" descr="06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2592288" cy="350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9" descr="469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902" y="2945544"/>
            <a:ext cx="2520280" cy="35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Проверочные работы по литературному чтению. 1 клас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2" y="3549256"/>
            <a:ext cx="2369007" cy="329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f8d86d852f7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09" y="1892424"/>
            <a:ext cx="205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12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Математика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310584" cy="169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&amp;Ecy;&amp;lcy;&amp;softcy;&amp;vcy;&amp;icy;&amp;rcy;&amp;acy; &amp;Acy;&amp;lcy;&amp;iecy;&amp;kcy;&amp;scy;&amp;acy;&amp;ncy;&amp;dcy;&amp;rcy;&amp;ocy;&amp;vcy;&amp;acy;: &amp;Mcy;&amp;acy;&amp;tcy;&amp;iecy;&amp;mcy;&amp;acy;&amp;tcy;&amp;icy;&amp;kcy;&amp;acy; 1 &amp;kcy;&amp;lcy;&amp;acy;&amp;scy;&amp;scy;. &amp;CHcy;&amp;acy;&amp;scy;&amp;tcy;&amp;softcy;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15002"/>
            <a:ext cx="2520280" cy="385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&amp;Ecy;.&amp;Icy;. &amp;Acy;&amp;lcy;&amp;iecy;&amp;kcy;&amp;scy;&amp;acy;&amp;ncy;&amp;dcy;&amp;rcy;&amp;ocy;&amp;vcy;&amp;acy; &amp;Rcy;&amp;acy;&amp;bcy;&amp;ocy;&amp;chcy;&amp;icy;&amp;iecy; &amp;tcy;&amp;iecy;&amp;tcy;&amp;rcy;&amp;acy;&amp;dcy;&amp;icy; &amp;pcy;&amp;ocy; &amp;mcy;&amp;acy;&amp;tcy;&amp;iecy;&amp;mcy;&amp;acy;&amp;tcy;&amp;icy;&amp;kcy;&amp;iecy;. 1 &amp;kcy;&amp;lcy;&amp;acy;&amp;scy;&amp;scy;. &amp;Kcy;&amp;ocy;&amp;mcy;&amp;pcy;&amp;lcy;&amp;iecy;&amp;kcy;&amp;tcy; &amp;icy;&amp;zcy; 4-&amp;khcy; &amp;rcy;&amp;acy;&amp;bcy;&amp;ocy;&amp;chcy;&amp;icy;&amp;khcy; &amp;tcy;&amp;iecy;&amp;tcy;&amp;rcy;&amp;acy;&amp;dcy;&amp;iecy;&amp;jcy;. &amp;Tcy;&amp;iecy;&amp;tcy;&amp;rcy;&amp;acy;&amp;dcy;&amp;softcy; &amp;numero;1-2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900" y="1727180"/>
            <a:ext cx="3024336" cy="215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X3CAA8ADSQCATPZ6NCCA9TUTT7CAH9V2KVCA1YSTW3CAGNELVJCAGD3UNQCAAKZ8ZMCAKXTQA0CA6NKIIXCABED32MCA8WI66TCAUGWR0HCAHGHV4PCAT8RF21CAENJGDRCA0F2YBECAA28FDBCAJFYUJUCAGTTTU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019" y="4221088"/>
            <a:ext cx="13827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74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/>
              <a:t>Учебный план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684640"/>
              </p:ext>
            </p:extLst>
          </p:nvPr>
        </p:nvGraphicFramePr>
        <p:xfrm>
          <a:off x="1835696" y="1844824"/>
          <a:ext cx="6318101" cy="4132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952"/>
                <a:gridCol w="1504952"/>
                <a:gridCol w="1486257"/>
                <a:gridCol w="910970"/>
                <a:gridCol w="910970"/>
              </a:tblGrid>
              <a:tr h="3372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Предметные  области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Учебные предметы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программы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Классы / Количество часов в неделю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1Б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b"/>
                </a:tc>
              </a:tr>
              <a:tr h="16864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64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Филология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Литературное чтение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базовый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47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000">
                          <a:effectLst/>
                        </a:rPr>
                        <a:t>Математика и информатика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33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Обществознание и естествознание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Окружающий мир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базовый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Технология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1686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Минимальный объём недельной  учебной нагрузки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50592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Часть, формируемая участниками образовательных отношений (5-дневная неделя)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  <a:tr h="33728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Предельно допустимая недельная аудиторная учебная нагрузка при 5-дневной учебной неделе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72" marR="644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0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9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Внеурочная деятельность</a:t>
            </a:r>
            <a:endParaRPr lang="ru-RU" b="1" dirty="0"/>
          </a:p>
        </p:txBody>
      </p:sp>
      <p:pic>
        <p:nvPicPr>
          <p:cNvPr id="6146" name="Picture 2" descr="E:\Фото к проекту\S63025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12776"/>
            <a:ext cx="2016224" cy="151216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33444"/>
              </p:ext>
            </p:extLst>
          </p:nvPr>
        </p:nvGraphicFramePr>
        <p:xfrm>
          <a:off x="539552" y="1556792"/>
          <a:ext cx="3168352" cy="40777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68352"/>
              </a:tblGrid>
              <a:tr h="853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Направление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внеурочной деятельности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0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Спортивно-оздоровительное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30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Духовно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– нравственное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06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Социальное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06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Общеинтеллектуальное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06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Общекультурное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E:\фото\P10005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941168"/>
            <a:ext cx="2016224" cy="1511465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Фото Хороша кухня русская\Изображение 0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430" y="1340768"/>
            <a:ext cx="2016224" cy="1511465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 descr="C:\Users\Nikita\Desktop\фото Киреевой\SNC1424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4" y="4891695"/>
            <a:ext cx="2016224" cy="151146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225" y="3068960"/>
            <a:ext cx="2066927" cy="16764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430" y="3068960"/>
            <a:ext cx="2016224" cy="164147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3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СПАСИБО ЗА ВНИМАНИЕ!!!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178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Система РО  Д.Б. Эльконина-В.В. Давыдова</vt:lpstr>
      <vt:lpstr>Развивающая система  Д.Б. Эльконина – В.В. Давыдова</vt:lpstr>
      <vt:lpstr>Структура параграфа</vt:lpstr>
      <vt:lpstr>Обучение грамоте</vt:lpstr>
      <vt:lpstr>Литературное чтение</vt:lpstr>
      <vt:lpstr>Математика</vt:lpstr>
      <vt:lpstr>Учебный план </vt:lpstr>
      <vt:lpstr>Внеурочная деятельность</vt:lpstr>
      <vt:lpstr>Презентация PowerPoint</vt:lpstr>
    </vt:vector>
  </TitlesOfParts>
  <Company>школа №3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РО  Д.Б. Эльконина-В.В. Давыдова</dc:title>
  <dc:creator>Завуч</dc:creator>
  <cp:lastModifiedBy>Завуч</cp:lastModifiedBy>
  <cp:revision>9</cp:revision>
  <cp:lastPrinted>2016-05-20T16:33:31Z</cp:lastPrinted>
  <dcterms:created xsi:type="dcterms:W3CDTF">2016-05-20T15:56:17Z</dcterms:created>
  <dcterms:modified xsi:type="dcterms:W3CDTF">2016-05-21T05:05:31Z</dcterms:modified>
</cp:coreProperties>
</file>